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84"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hyperlink" Target="https://clang.llvm.org/"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James Jones</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E72C9958-E7F9-131E-49B5-EA5B6C0487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77"/>
    </mc:Choice>
    <mc:Fallback>
      <p:transition spd="slow" advTm="6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A4E1-2816-B101-F779-CFD6A31743D4}"/>
              </a:ext>
            </a:extLst>
          </p:cNvPr>
          <p:cNvSpPr>
            <a:spLocks noGrp="1"/>
          </p:cNvSpPr>
          <p:nvPr>
            <p:ph type="title"/>
          </p:nvPr>
        </p:nvSpPr>
        <p:spPr/>
        <p:txBody>
          <a:bodyPr/>
          <a:lstStyle/>
          <a:p>
            <a:r>
              <a:rPr lang="en-US" dirty="0" err="1"/>
              <a:t>DivideCollectionEntries</a:t>
            </a:r>
            <a:endParaRPr lang="en-US" dirty="0"/>
          </a:p>
        </p:txBody>
      </p:sp>
      <p:sp>
        <p:nvSpPr>
          <p:cNvPr id="3" name="Text Placeholder 2">
            <a:extLst>
              <a:ext uri="{FF2B5EF4-FFF2-40B4-BE49-F238E27FC236}">
                <a16:creationId xmlns:a16="http://schemas.microsoft.com/office/drawing/2014/main" id="{677DC5A6-20B1-CB72-1792-22026BB59B79}"/>
              </a:ext>
            </a:extLst>
          </p:cNvPr>
          <p:cNvSpPr>
            <a:spLocks noGrp="1"/>
          </p:cNvSpPr>
          <p:nvPr>
            <p:ph type="body" idx="1"/>
          </p:nvPr>
        </p:nvSpPr>
        <p:spPr/>
        <p:txBody>
          <a:bodyPr/>
          <a:lstStyle/>
          <a:p>
            <a:r>
              <a:rPr lang="en-US" dirty="0"/>
              <a:t>In this test I was verifying that I could add entries using division. The test first ensures that the collection is empty this helps ensure I get the expected value. Then I added entries using division and then verified I had the correct number of entries.</a:t>
            </a:r>
          </a:p>
        </p:txBody>
      </p:sp>
      <p:pic>
        <p:nvPicPr>
          <p:cNvPr id="5" name="Picture 4" descr="A computer screen shot of a program code&#10;&#10;Description automatically generated">
            <a:extLst>
              <a:ext uri="{FF2B5EF4-FFF2-40B4-BE49-F238E27FC236}">
                <a16:creationId xmlns:a16="http://schemas.microsoft.com/office/drawing/2014/main" id="{B3A2B005-7C9B-C19E-5B1F-4FBC6C17269E}"/>
              </a:ext>
            </a:extLst>
          </p:cNvPr>
          <p:cNvPicPr>
            <a:picLocks noChangeAspect="1"/>
          </p:cNvPicPr>
          <p:nvPr/>
        </p:nvPicPr>
        <p:blipFill>
          <a:blip r:embed="rId4"/>
          <a:stretch>
            <a:fillRect/>
          </a:stretch>
        </p:blipFill>
        <p:spPr>
          <a:xfrm>
            <a:off x="1172497" y="3658799"/>
            <a:ext cx="3311014" cy="2434828"/>
          </a:xfrm>
          <a:prstGeom prst="rect">
            <a:avLst/>
          </a:prstGeom>
        </p:spPr>
      </p:pic>
      <p:pic>
        <p:nvPicPr>
          <p:cNvPr id="7" name="Picture 6">
            <a:extLst>
              <a:ext uri="{FF2B5EF4-FFF2-40B4-BE49-F238E27FC236}">
                <a16:creationId xmlns:a16="http://schemas.microsoft.com/office/drawing/2014/main" id="{CEACDD82-4E42-1D34-E171-E42BCE6D9919}"/>
              </a:ext>
            </a:extLst>
          </p:cNvPr>
          <p:cNvPicPr>
            <a:picLocks noChangeAspect="1"/>
          </p:cNvPicPr>
          <p:nvPr/>
        </p:nvPicPr>
        <p:blipFill>
          <a:blip r:embed="rId5"/>
          <a:stretch>
            <a:fillRect/>
          </a:stretch>
        </p:blipFill>
        <p:spPr>
          <a:xfrm>
            <a:off x="5584234" y="4330217"/>
            <a:ext cx="5574044" cy="440885"/>
          </a:xfrm>
          <a:prstGeom prst="rect">
            <a:avLst/>
          </a:prstGeom>
        </p:spPr>
      </p:pic>
      <p:pic>
        <p:nvPicPr>
          <p:cNvPr id="10" name="Audio 9">
            <a:hlinkClick r:id="" action="ppaction://media"/>
            <a:extLst>
              <a:ext uri="{FF2B5EF4-FFF2-40B4-BE49-F238E27FC236}">
                <a16:creationId xmlns:a16="http://schemas.microsoft.com/office/drawing/2014/main" id="{A79C9390-D10B-B6D0-245F-F9E0BB52A2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1192446"/>
      </p:ext>
    </p:extLst>
  </p:cSld>
  <p:clrMapOvr>
    <a:masterClrMapping/>
  </p:clrMapOvr>
  <mc:AlternateContent xmlns:mc="http://schemas.openxmlformats.org/markup-compatibility/2006">
    <mc:Choice xmlns:p14="http://schemas.microsoft.com/office/powerpoint/2010/main" Requires="p14">
      <p:transition spd="slow" p14:dur="2000" advTm="18867"/>
    </mc:Choice>
    <mc:Fallback>
      <p:transition spd="slow" advTm="18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A92E14D-8C76-B8F1-722F-E6A00052B50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62"/>
    </mc:Choice>
    <mc:Fallback>
      <p:transition spd="slow" advTm="11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brings security to equal footing with development, operations, and delivery. </a:t>
            </a:r>
          </a:p>
          <a:p>
            <a:pPr marL="457200" lvl="1" indent="0" algn="l" rtl="0">
              <a:lnSpc>
                <a:spcPct val="90000"/>
              </a:lnSpc>
              <a:spcBef>
                <a:spcPts val="0"/>
              </a:spcBef>
              <a:spcAft>
                <a:spcPts val="0"/>
              </a:spcAft>
              <a:buClr>
                <a:schemeClr val="lt1"/>
              </a:buClr>
              <a:buSzPts val="2000"/>
              <a:buNone/>
            </a:pPr>
            <a:endParaRPr sz="1600" dirty="0"/>
          </a:p>
          <a:p>
            <a:pPr marL="685800" lvl="1" indent="-228600" algn="l" rtl="0">
              <a:lnSpc>
                <a:spcPct val="90000"/>
              </a:lnSpc>
              <a:spcBef>
                <a:spcPts val="500"/>
              </a:spcBef>
              <a:spcAft>
                <a:spcPts val="0"/>
              </a:spcAft>
              <a:buClr>
                <a:schemeClr val="lt1"/>
              </a:buClr>
              <a:buSzPts val="2000"/>
              <a:buChar char="•"/>
            </a:pPr>
            <a:r>
              <a:rPr lang="en-US" sz="1600" dirty="0"/>
              <a:t>Clang – is a front-end tooling infrastructure compiler for the C language family. Built specifically for better diagnostics, easy integrations with IDE’s, and as a flexible easy to maintain compiler. Clang can easily add automation to an application.</a:t>
            </a:r>
          </a:p>
          <a:p>
            <a:pPr marL="685800" lvl="1" indent="-228600" algn="l" rtl="0">
              <a:lnSpc>
                <a:spcPct val="90000"/>
              </a:lnSpc>
              <a:spcBef>
                <a:spcPts val="500"/>
              </a:spcBef>
              <a:spcAft>
                <a:spcPts val="0"/>
              </a:spcAft>
              <a:buClr>
                <a:schemeClr val="lt1"/>
              </a:buClr>
              <a:buSzPts val="2000"/>
              <a:buChar char="•"/>
            </a:pPr>
            <a:r>
              <a:rPr lang="en-US" sz="1600" dirty="0">
                <a:hlinkClick r:id="rId6"/>
              </a:rPr>
              <a:t>https://clang.llvm.org/</a:t>
            </a:r>
            <a:endParaRPr lang="en-US" sz="1600" dirty="0"/>
          </a:p>
          <a:p>
            <a:pPr marL="457200" lvl="1" indent="0" algn="l" rtl="0">
              <a:lnSpc>
                <a:spcPct val="90000"/>
              </a:lnSpc>
              <a:spcBef>
                <a:spcPts val="500"/>
              </a:spcBef>
              <a:spcAft>
                <a:spcPts val="0"/>
              </a:spcAft>
              <a:buClr>
                <a:schemeClr val="lt1"/>
              </a:buClr>
              <a:buSzPts val="2000"/>
              <a:buNone/>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err="1"/>
              <a:t>CPPCheck</a:t>
            </a:r>
            <a:r>
              <a:rPr lang="en-US" sz="1600" dirty="0"/>
              <a:t> – is a static analysis tool for C/C++ and provides code analysis to detect bugs and specializes in undefined behavior and dangerous coding constructs. </a:t>
            </a:r>
            <a:r>
              <a:rPr lang="en-US" sz="1600" dirty="0" err="1"/>
              <a:t>Cppcheck</a:t>
            </a:r>
            <a:r>
              <a:rPr lang="en-US" sz="1600" dirty="0"/>
              <a:t> is capable of analyzing C/C++ code even if it has non-standard syntax. </a:t>
            </a:r>
          </a:p>
          <a:p>
            <a:pPr marL="685800" lvl="1" indent="-228600" algn="l" rtl="0">
              <a:lnSpc>
                <a:spcPct val="90000"/>
              </a:lnSpc>
              <a:spcBef>
                <a:spcPts val="500"/>
              </a:spcBef>
              <a:spcAft>
                <a:spcPts val="0"/>
              </a:spcAft>
              <a:buClr>
                <a:schemeClr val="lt1"/>
              </a:buClr>
              <a:buSzPts val="2000"/>
              <a:buChar char="•"/>
            </a:pPr>
            <a:r>
              <a:rPr lang="en-US" sz="1600" dirty="0"/>
              <a:t>http://cppcheck.net/ </a:t>
            </a:r>
            <a:endParaRPr sz="1600" dirty="0"/>
          </a:p>
        </p:txBody>
      </p:sp>
      <p:pic>
        <p:nvPicPr>
          <p:cNvPr id="211" name="Google Shape;211;p1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71031AD-B947-01BE-2994-766568C0060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099"/>
    </mc:Choice>
    <mc:Fallback>
      <p:transition spd="slow" advTm="51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400" dirty="0"/>
              <a:t>Risk of Waiting:</a:t>
            </a:r>
          </a:p>
          <a:p>
            <a:pPr marL="342900">
              <a:spcBef>
                <a:spcPts val="0"/>
              </a:spcBef>
              <a:buSzPts val="2000"/>
            </a:pPr>
            <a:r>
              <a:rPr lang="en-US" sz="1800" dirty="0"/>
              <a:t>Puts real world data at risk</a:t>
            </a:r>
          </a:p>
          <a:p>
            <a:pPr marL="342900">
              <a:spcBef>
                <a:spcPts val="0"/>
              </a:spcBef>
              <a:buSzPts val="2000"/>
            </a:pPr>
            <a:r>
              <a:rPr lang="en-US" sz="1800" dirty="0"/>
              <a:t>Damage to reputation</a:t>
            </a:r>
          </a:p>
          <a:p>
            <a:pPr marL="342900">
              <a:spcBef>
                <a:spcPts val="0"/>
              </a:spcBef>
              <a:buSzPts val="2000"/>
            </a:pPr>
            <a:r>
              <a:rPr lang="en-US" sz="1800" dirty="0"/>
              <a:t>Damage to users</a:t>
            </a:r>
          </a:p>
          <a:p>
            <a:pPr marL="342900">
              <a:spcBef>
                <a:spcPts val="0"/>
              </a:spcBef>
              <a:buSzPts val="2000"/>
            </a:pPr>
            <a:r>
              <a:rPr lang="en-US" sz="1800" dirty="0"/>
              <a:t>Financial damages</a:t>
            </a:r>
            <a:r>
              <a:rPr lang="en-US" dirty="0"/>
              <a:t> </a:t>
            </a:r>
          </a:p>
          <a:p>
            <a:pPr marL="0" indent="0">
              <a:spcBef>
                <a:spcPts val="0"/>
              </a:spcBef>
              <a:buSzPts val="2000"/>
              <a:buNone/>
            </a:pPr>
            <a:endParaRPr lang="en-US" dirty="0"/>
          </a:p>
          <a:p>
            <a:pPr marL="0" indent="0">
              <a:spcBef>
                <a:spcPts val="0"/>
              </a:spcBef>
              <a:buSzPts val="2000"/>
              <a:buNone/>
            </a:pPr>
            <a:endParaRPr lang="en-US" dirty="0"/>
          </a:p>
          <a:p>
            <a:pPr marL="0" indent="0">
              <a:spcBef>
                <a:spcPts val="0"/>
              </a:spcBef>
              <a:buSzPts val="2000"/>
              <a:buNone/>
            </a:pPr>
            <a:r>
              <a:rPr lang="en-US" dirty="0"/>
              <a:t>Benefits of Acting Early:</a:t>
            </a:r>
          </a:p>
          <a:p>
            <a:pPr marL="342900">
              <a:spcBef>
                <a:spcPts val="0"/>
              </a:spcBef>
              <a:buSzPts val="2000"/>
            </a:pPr>
            <a:r>
              <a:rPr lang="en-US" sz="1800" dirty="0"/>
              <a:t>Little to no real world data is at risk</a:t>
            </a:r>
          </a:p>
          <a:p>
            <a:pPr marL="342900">
              <a:spcBef>
                <a:spcPts val="0"/>
              </a:spcBef>
              <a:buSzPts val="2000"/>
            </a:pPr>
            <a:r>
              <a:rPr lang="en-US" sz="1800" dirty="0"/>
              <a:t>Decrease risks of future attacks</a:t>
            </a:r>
          </a:p>
          <a:p>
            <a:pPr marL="342900">
              <a:spcBef>
                <a:spcPts val="0"/>
              </a:spcBef>
              <a:buSzPts val="2000"/>
            </a:pPr>
            <a:r>
              <a:rPr lang="en-US" sz="1800" dirty="0"/>
              <a:t>Allows for establishment of approved coding standards</a:t>
            </a:r>
          </a:p>
          <a:p>
            <a:pPr marL="342900">
              <a:spcBef>
                <a:spcPts val="0"/>
              </a:spcBef>
              <a:buSzPts val="2000"/>
            </a:pPr>
            <a:r>
              <a:rPr lang="en-US" sz="1800" dirty="0"/>
              <a:t>Eases testing </a:t>
            </a:r>
            <a:endParaRPr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02AF69CB-1A0B-BC14-8B76-C22A169AAF5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527"/>
    </mc:Choice>
    <mc:Fallback>
      <p:transition spd="slow" advTm="29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400" dirty="0"/>
              <a:t>Potential Gaps in Security Policy:</a:t>
            </a:r>
          </a:p>
          <a:p>
            <a:pPr marL="914400" lvl="2" indent="0">
              <a:spcBef>
                <a:spcPts val="0"/>
              </a:spcBef>
              <a:buNone/>
            </a:pPr>
            <a:endParaRPr lang="en-US" sz="2400" dirty="0"/>
          </a:p>
          <a:p>
            <a:pPr marL="1257300" lvl="2">
              <a:spcBef>
                <a:spcPts val="0"/>
              </a:spcBef>
            </a:pPr>
            <a:r>
              <a:rPr lang="en-US" sz="2400" dirty="0"/>
              <a:t>One principle not adequately covered is the principle of least privilege this does fall under the Triple A’s specifically authorization.</a:t>
            </a:r>
          </a:p>
          <a:p>
            <a:pPr marL="1257300" lvl="2">
              <a:spcBef>
                <a:spcPts val="0"/>
              </a:spcBef>
            </a:pPr>
            <a:r>
              <a:rPr lang="en-US" sz="2400" dirty="0"/>
              <a:t>The threat landscape is constantly evolving constant monitoring and updates to the security policy is the only way to maintain security.</a:t>
            </a:r>
          </a:p>
          <a:p>
            <a:pPr marL="1257300" lvl="2">
              <a:spcBef>
                <a:spcPts val="0"/>
              </a:spcBef>
            </a:pPr>
            <a:endParaRPr lang="en-US" sz="2400" dirty="0"/>
          </a:p>
          <a:p>
            <a:pPr marL="914400" lvl="2" indent="0" algn="l" rtl="0">
              <a:lnSpc>
                <a:spcPct val="90000"/>
              </a:lnSpc>
              <a:spcBef>
                <a:spcPts val="0"/>
              </a:spcBef>
              <a:spcAft>
                <a:spcPts val="0"/>
              </a:spcAft>
              <a:buClr>
                <a:schemeClr val="lt1"/>
              </a:buClr>
              <a:buSzPts val="1800"/>
              <a:buNone/>
            </a:pP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A452A1A-8D4D-3483-D3F0-CE43CE8127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84"/>
    </mc:Choice>
    <mc:Fallback>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400" dirty="0"/>
              <a:t>The evolution to a </a:t>
            </a:r>
            <a:r>
              <a:rPr lang="en-US" sz="2400" dirty="0" err="1"/>
              <a:t>DevSecOps</a:t>
            </a:r>
            <a:r>
              <a:rPr lang="en-US" sz="2400" dirty="0"/>
              <a:t> practice can greatly increase the overall security of Green Pace. Following the best practices and coding standards outlined in this security policy will help in this transition. Applying defense-in-depth, bringing security to the foreground of development and using the triple A framework are crucial steps in creating a secure application. Together these will benefit Green Pace, the user base, and help improve/grow the Green Pace development team. </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93A4AD75-67CF-5146-6D20-79A802F9D09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198"/>
    </mc:Choice>
    <mc:Fallback>
      <p:transition spd="slow" advTm="3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pPr>
            <a:r>
              <a:rPr lang="en-US" sz="1600" dirty="0" err="1">
                <a:effectLst/>
              </a:rPr>
              <a:t>Mylonas</a:t>
            </a:r>
            <a:r>
              <a:rPr lang="en-US" sz="1600" dirty="0">
                <a:effectLst/>
              </a:rPr>
              <a:t>, L. (2018, November 27). </a:t>
            </a:r>
            <a:r>
              <a:rPr lang="en-US" sz="1600" i="1" dirty="0">
                <a:effectLst/>
              </a:rPr>
              <a:t>What is AAA Security? an introduction to authentication, </a:t>
            </a:r>
            <a:r>
              <a:rPr lang="en-US" sz="1600" i="1" dirty="0" err="1">
                <a:effectLst/>
              </a:rPr>
              <a:t>Authorisation</a:t>
            </a:r>
            <a:r>
              <a:rPr lang="en-US" sz="1600" i="1" dirty="0">
                <a:effectLst/>
              </a:rPr>
              <a:t> and Accounting</a:t>
            </a:r>
            <a:r>
              <a:rPr lang="en-US" sz="1600" dirty="0">
                <a:effectLst/>
              </a:rPr>
              <a:t>. </a:t>
            </a:r>
            <a:r>
              <a:rPr lang="en-US" sz="1600" dirty="0" err="1">
                <a:effectLst/>
              </a:rPr>
              <a:t>Codebots</a:t>
            </a:r>
            <a:r>
              <a:rPr lang="en-US" sz="1600" dirty="0">
                <a:effectLst/>
              </a:rPr>
              <a:t>. https://codebots.com/application-security/aaa-security-an-introduction-to-authentication-authorisation-accounting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n-US" sz="1600" dirty="0">
                <a:effectLst/>
              </a:rPr>
              <a:t>Sibanda, I. (2023, August 14). </a:t>
            </a:r>
            <a:r>
              <a:rPr lang="en-US" sz="1600" i="1" dirty="0">
                <a:effectLst/>
              </a:rPr>
              <a:t>Data in transit encryption explained</a:t>
            </a:r>
            <a:r>
              <a:rPr lang="en-US" sz="1600" dirty="0">
                <a:effectLst/>
              </a:rPr>
              <a:t>. </a:t>
            </a:r>
            <a:r>
              <a:rPr lang="en-US" sz="1600" dirty="0" err="1">
                <a:effectLst/>
              </a:rPr>
              <a:t>phoenixNAP</a:t>
            </a:r>
            <a:r>
              <a:rPr lang="en-US" sz="1600" dirty="0">
                <a:effectLst/>
              </a:rPr>
              <a:t> Blog. https://phoenixnap.com/blog/data-in-transit-encryption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n-US" sz="1600" dirty="0" err="1">
                <a:effectLst/>
              </a:rPr>
              <a:t>Velimirovic</a:t>
            </a:r>
            <a:r>
              <a:rPr lang="en-US" sz="1600" dirty="0">
                <a:effectLst/>
              </a:rPr>
              <a:t>, A. (2023a, November 1). </a:t>
            </a:r>
            <a:r>
              <a:rPr lang="en-US" sz="1600" i="1" dirty="0">
                <a:effectLst/>
              </a:rPr>
              <a:t>Data Encryption at rest explained</a:t>
            </a:r>
            <a:r>
              <a:rPr lang="en-US" sz="1600" dirty="0">
                <a:effectLst/>
              </a:rPr>
              <a:t>. </a:t>
            </a:r>
            <a:r>
              <a:rPr lang="en-US" sz="1600" dirty="0" err="1">
                <a:effectLst/>
              </a:rPr>
              <a:t>phoenixNAP</a:t>
            </a:r>
            <a:r>
              <a:rPr lang="en-US" sz="1600" dirty="0">
                <a:effectLst/>
              </a:rPr>
              <a:t> Blog. https://phoenixnap.com/blog/encryption-at-rest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n-US" sz="1600" dirty="0" err="1">
                <a:effectLst/>
              </a:rPr>
              <a:t>Velimirovic</a:t>
            </a:r>
            <a:r>
              <a:rPr lang="en-US" sz="1600" dirty="0">
                <a:effectLst/>
              </a:rPr>
              <a:t>, A. (2023b, November 16). </a:t>
            </a:r>
            <a:r>
              <a:rPr lang="en-US" sz="1600" i="1" dirty="0">
                <a:effectLst/>
              </a:rPr>
              <a:t>Data Encryption in use explained</a:t>
            </a:r>
            <a:r>
              <a:rPr lang="en-US" sz="1600" dirty="0">
                <a:effectLst/>
              </a:rPr>
              <a:t>. </a:t>
            </a:r>
            <a:r>
              <a:rPr lang="en-US" sz="1600" dirty="0" err="1">
                <a:effectLst/>
              </a:rPr>
              <a:t>phoenixNAP</a:t>
            </a:r>
            <a:r>
              <a:rPr lang="en-US" sz="1600" dirty="0">
                <a:effectLst/>
              </a:rPr>
              <a:t> Blog. https://phoenixnap.com/blog/encryption-in-use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n-US" sz="1600" i="1" dirty="0">
                <a:effectLst/>
              </a:rPr>
              <a:t>What is </a:t>
            </a:r>
            <a:r>
              <a:rPr lang="en-US" sz="1600" i="1" dirty="0" err="1">
                <a:effectLst/>
              </a:rPr>
              <a:t>DevSecOps</a:t>
            </a:r>
            <a:r>
              <a:rPr lang="en-US" sz="1600" i="1" dirty="0">
                <a:effectLst/>
              </a:rPr>
              <a:t>?</a:t>
            </a:r>
            <a:r>
              <a:rPr lang="en-US" sz="1600" dirty="0">
                <a:effectLst/>
              </a:rPr>
              <a:t>. Red Hat - We make open source technologies for the enterprise. (n.d.). https://www.redhat.com/en/topics/devops/what-is-devsecops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5290956" y="2194560"/>
            <a:ext cx="6215244"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This security policy is meant to assist Green Pace in it’s transition from a DevOps organization to a </a:t>
            </a:r>
            <a:r>
              <a:rPr lang="en-US" sz="1600" dirty="0" err="1"/>
              <a:t>DevSecOps</a:t>
            </a:r>
            <a:r>
              <a:rPr lang="en-US" sz="1600" dirty="0"/>
              <a:t> organization placing a higher importance on secure coding practices. This security policies outlines the 10 secure coding principles and coding standards to help ensure these principles are followed. Defense-in-depth is the practice of applying security at multiple levels of a system. As a growing organization this security policy provides an outline of secure coding practices that can be used to train both newer and experienced team members, an essential step in defense-in-depth.</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22347" y="2287932"/>
            <a:ext cx="5285140" cy="355445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F6DE0D62-52F2-0C70-7A4E-B7EBAD230DA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816"/>
    </mc:Choice>
    <mc:Fallback>
      <p:transition spd="slow" advTm="3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400" dirty="0">
                <a:solidFill>
                  <a:srgbClr val="FFFFFF"/>
                </a:solidFill>
              </a:rPr>
              <a:t>This threat matrix shows the probability and severity of a security threat that these coding standards protect. Through the use of automated tools such as Clang, </a:t>
            </a:r>
            <a:r>
              <a:rPr lang="en-US" sz="1400" dirty="0" err="1">
                <a:solidFill>
                  <a:srgbClr val="FFFFFF"/>
                </a:solidFill>
              </a:rPr>
              <a:t>CodeSonar</a:t>
            </a:r>
            <a:r>
              <a:rPr lang="en-US" sz="1400" dirty="0">
                <a:solidFill>
                  <a:srgbClr val="FFFFFF"/>
                </a:solidFill>
              </a:rPr>
              <a:t>, and </a:t>
            </a:r>
            <a:r>
              <a:rPr lang="en-US" sz="1400" dirty="0" err="1">
                <a:solidFill>
                  <a:srgbClr val="FFFFFF"/>
                </a:solidFill>
              </a:rPr>
              <a:t>HelixQAC</a:t>
            </a:r>
            <a:r>
              <a:rPr lang="en-US" sz="1400" dirty="0">
                <a:solidFill>
                  <a:srgbClr val="FFFFFF"/>
                </a:solidFill>
              </a:rPr>
              <a:t> these issues can be easily caught and corrected.</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0C6BBBB1-3314-2C91-179E-4068E071035B}"/>
              </a:ext>
            </a:extLst>
          </p:cNvPr>
          <p:cNvGraphicFramePr>
            <a:graphicFrameLocks noGrp="1"/>
          </p:cNvGraphicFramePr>
          <p:nvPr>
            <p:extLst>
              <p:ext uri="{D42A27DB-BD31-4B8C-83A1-F6EECF244321}">
                <p14:modId xmlns:p14="http://schemas.microsoft.com/office/powerpoint/2010/main" val="1139073730"/>
              </p:ext>
            </p:extLst>
          </p:nvPr>
        </p:nvGraphicFramePr>
        <p:xfrm>
          <a:off x="4433267" y="1758998"/>
          <a:ext cx="6247240" cy="4607251"/>
        </p:xfrm>
        <a:graphic>
          <a:graphicData uri="http://schemas.openxmlformats.org/drawingml/2006/table">
            <a:tbl>
              <a:tblPr firstRow="1" bandRow="1">
                <a:tableStyleId>{802198C4-3087-4945-87E3-76CBB3509B7E}</a:tableStyleId>
              </a:tblPr>
              <a:tblGrid>
                <a:gridCol w="1561810">
                  <a:extLst>
                    <a:ext uri="{9D8B030D-6E8A-4147-A177-3AD203B41FA5}">
                      <a16:colId xmlns:a16="http://schemas.microsoft.com/office/drawing/2014/main" val="1941149"/>
                    </a:ext>
                  </a:extLst>
                </a:gridCol>
                <a:gridCol w="1561810">
                  <a:extLst>
                    <a:ext uri="{9D8B030D-6E8A-4147-A177-3AD203B41FA5}">
                      <a16:colId xmlns:a16="http://schemas.microsoft.com/office/drawing/2014/main" val="3729584856"/>
                    </a:ext>
                  </a:extLst>
                </a:gridCol>
                <a:gridCol w="1561810">
                  <a:extLst>
                    <a:ext uri="{9D8B030D-6E8A-4147-A177-3AD203B41FA5}">
                      <a16:colId xmlns:a16="http://schemas.microsoft.com/office/drawing/2014/main" val="399451095"/>
                    </a:ext>
                  </a:extLst>
                </a:gridCol>
                <a:gridCol w="1561810">
                  <a:extLst>
                    <a:ext uri="{9D8B030D-6E8A-4147-A177-3AD203B41FA5}">
                      <a16:colId xmlns:a16="http://schemas.microsoft.com/office/drawing/2014/main" val="3439643117"/>
                    </a:ext>
                  </a:extLst>
                </a:gridCol>
              </a:tblGrid>
              <a:tr h="439592">
                <a:tc rowSpan="2">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400" b="0" i="0" u="none" strike="noStrike" cap="none" dirty="0">
                          <a:solidFill>
                            <a:schemeClr val="tx1"/>
                          </a:solidFill>
                          <a:latin typeface="Century Gothic"/>
                          <a:sym typeface="Century Gothic"/>
                        </a:rPr>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3">
                  <a:txBody>
                    <a:bodyPr/>
                    <a:lstStyle/>
                    <a:p>
                      <a:pPr algn="ctr">
                        <a:lnSpc>
                          <a:spcPct val="200000"/>
                        </a:lnSpc>
                      </a:pPr>
                      <a:r>
                        <a:rPr lang="en-US" sz="1400" b="0" i="0" u="none" strike="noStrike" cap="none" dirty="0">
                          <a:solidFill>
                            <a:schemeClr val="tx1"/>
                          </a:solidFill>
                          <a:latin typeface="Century Gothic"/>
                          <a:sym typeface="Century Gothic"/>
                        </a:rPr>
                        <a:t>SEVERITY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r>
                        <a:rPr lang="en-US" dirty="0"/>
                        <a:t>Severity</a:t>
                      </a:r>
                    </a:p>
                  </a:txBody>
                  <a:tcPr>
                    <a:solidFill>
                      <a:srgbClr val="FFC000"/>
                    </a:solidFill>
                  </a:tcPr>
                </a:tc>
                <a:tc hMerge="1">
                  <a:txBody>
                    <a:bodyPr/>
                    <a:lstStyle/>
                    <a:p>
                      <a:endParaRPr lang="en-US" dirty="0"/>
                    </a:p>
                  </a:txBody>
                  <a:tcPr>
                    <a:solidFill>
                      <a:srgbClr val="FFC000"/>
                    </a:solidFill>
                  </a:tcPr>
                </a:tc>
                <a:extLst>
                  <a:ext uri="{0D108BD9-81ED-4DB2-BD59-A6C34878D82A}">
                    <a16:rowId xmlns:a16="http://schemas.microsoft.com/office/drawing/2014/main" val="2823401828"/>
                  </a:ext>
                </a:extLst>
              </a:tr>
              <a:tr h="866401">
                <a:tc vMerge="1">
                  <a:txBody>
                    <a:bodyPr/>
                    <a:lstStyle/>
                    <a:p>
                      <a:endParaRPr lang="en-US" dirty="0"/>
                    </a:p>
                  </a:txBody>
                  <a:tcPr>
                    <a:solidFill>
                      <a:srgbClr val="FFC000"/>
                    </a:solidFill>
                  </a:tcPr>
                </a:tc>
                <a:tc>
                  <a:txBody>
                    <a:bodyPr/>
                    <a:lstStyle/>
                    <a:p>
                      <a:pPr algn="ctr">
                        <a:lnSpc>
                          <a:spcPct val="200000"/>
                        </a:lnSpc>
                      </a:pPr>
                      <a:r>
                        <a:rPr lang="en-US" sz="1400" b="0" i="0" u="none" strike="noStrike" cap="none" dirty="0">
                          <a:solidFill>
                            <a:schemeClr val="tx1"/>
                          </a:solidFill>
                          <a:latin typeface="Century Gothic"/>
                          <a:sym typeface="Century Gothic"/>
                        </a:rPr>
                        <a:t>LOW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MEDIUM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HIGH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4075186014"/>
                  </a:ext>
                </a:extLst>
              </a:tr>
              <a:tr h="1630157">
                <a:tc>
                  <a:txBody>
                    <a:bodyPr/>
                    <a:lstStyle/>
                    <a:p>
                      <a:pPr algn="ctr">
                        <a:lnSpc>
                          <a:spcPct val="200000"/>
                        </a:lnSpc>
                      </a:pPr>
                      <a:r>
                        <a:rPr lang="en-US" sz="1400" b="0" i="0" u="none" strike="noStrike" cap="none" dirty="0">
                          <a:solidFill>
                            <a:schemeClr val="tx1"/>
                          </a:solidFill>
                          <a:latin typeface="Century Gothic"/>
                          <a:sym typeface="Century Gothic"/>
                        </a:rPr>
                        <a:t>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STD-008-CPP</a:t>
                      </a:r>
                    </a:p>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STD-003-CPP</a:t>
                      </a:r>
                    </a:p>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STD-004-CPP</a:t>
                      </a:r>
                    </a:p>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STD-005-CPP</a:t>
                      </a:r>
                    </a:p>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endParaRPr lang="en-US" sz="1000" b="0" i="0" u="none" strike="noStrike" cap="none" dirty="0">
                        <a:solidFill>
                          <a:schemeClr val="tx1"/>
                        </a:solidFill>
                        <a:latin typeface="Century Gothic"/>
                        <a:sym typeface="Century Gothic"/>
                      </a:endParaRPr>
                    </a:p>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044929954"/>
                  </a:ext>
                </a:extLst>
              </a:tr>
              <a:tr h="989943">
                <a:tc>
                  <a:txBody>
                    <a:bodyPr/>
                    <a:lstStyle/>
                    <a:p>
                      <a:pPr algn="ctr">
                        <a:lnSpc>
                          <a:spcPct val="200000"/>
                        </a:lnSpc>
                      </a:pPr>
                      <a:r>
                        <a:rPr lang="en-US" sz="1400" b="0" i="0" u="none" strike="noStrike" cap="none" dirty="0">
                          <a:solidFill>
                            <a:schemeClr val="tx1"/>
                          </a:solidFill>
                          <a:latin typeface="Century Gothic"/>
                          <a:sym typeface="Century Gothic"/>
                        </a:rPr>
                        <a:t>PROBABLE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STD-007-CPP</a:t>
                      </a:r>
                    </a:p>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STD-009-CPP</a:t>
                      </a:r>
                    </a:p>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STD-002-CPP</a:t>
                      </a:r>
                    </a:p>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STD-010-CPP</a:t>
                      </a:r>
                    </a:p>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388324686"/>
                  </a:ext>
                </a:extLst>
              </a:tr>
              <a:tr h="669836">
                <a:tc>
                  <a:txBody>
                    <a:bodyPr/>
                    <a:lstStyle/>
                    <a:p>
                      <a:pPr algn="ctr">
                        <a:lnSpc>
                          <a:spcPct val="200000"/>
                        </a:lnSpc>
                      </a:pPr>
                      <a:r>
                        <a:rPr lang="en-US" sz="1400" b="0" i="0" u="none" strike="noStrike" cap="none" dirty="0">
                          <a:solidFill>
                            <a:schemeClr val="tx1"/>
                          </a:solidFill>
                          <a:latin typeface="Century Gothic"/>
                          <a:sym typeface="Century Gothic"/>
                        </a:rPr>
                        <a:t>UNLIKELY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000" b="0" i="0" u="none" strike="noStrike" cap="none" dirty="0">
                          <a:solidFill>
                            <a:schemeClr val="tx1"/>
                          </a:solidFill>
                          <a:latin typeface="Century Gothic"/>
                          <a:sym typeface="Century Gothic"/>
                        </a:rPr>
                        <a:t>STD-006-CPP</a:t>
                      </a:r>
                    </a:p>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r>
                        <a:rPr lang="en-US" sz="1000" b="0" i="0" u="none" strike="noStrike" cap="none" dirty="0">
                          <a:solidFill>
                            <a:schemeClr val="tx1"/>
                          </a:solidFill>
                          <a:latin typeface="Century Gothic"/>
                          <a:sym typeface="Century Gothic"/>
                        </a:rPr>
                        <a:t>STD-001-CPP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endParaRPr lang="en-US" sz="10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844467096"/>
                  </a:ext>
                </a:extLst>
              </a:tr>
            </a:tbl>
          </a:graphicData>
        </a:graphic>
      </p:graphicFrame>
      <p:pic>
        <p:nvPicPr>
          <p:cNvPr id="7" name="Audio 6">
            <a:hlinkClick r:id="" action="ppaction://media"/>
            <a:extLst>
              <a:ext uri="{FF2B5EF4-FFF2-40B4-BE49-F238E27FC236}">
                <a16:creationId xmlns:a16="http://schemas.microsoft.com/office/drawing/2014/main" id="{C17DBBD7-2EEA-038E-076C-4CC314BE4D6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86"/>
    </mc:Choice>
    <mc:Fallback>
      <p:transition spd="slow" advTm="18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0" indent="0">
              <a:spcBef>
                <a:spcPts val="0"/>
              </a:spcBef>
              <a:buSzPts val="2200"/>
              <a:buNone/>
            </a:pPr>
            <a:r>
              <a:rPr lang="en-US" dirty="0"/>
              <a:t>	</a:t>
            </a:r>
            <a:r>
              <a:rPr lang="en-US" sz="1200" b="0" i="0" u="none" strike="noStrike" cap="none" dirty="0">
                <a:solidFill>
                  <a:schemeClr val="bg1"/>
                </a:solidFill>
                <a:latin typeface="Century Gothic"/>
                <a:sym typeface="Century Gothic"/>
              </a:rPr>
              <a:t>STD-002-CPP   </a:t>
            </a:r>
            <a:r>
              <a:rPr kumimoji="0" lang="en-US" sz="1200" b="0" i="0" u="none" strike="noStrike" kern="0" cap="none" spc="0" normalizeH="0" baseline="0" noProof="0" dirty="0">
                <a:ln>
                  <a:noFill/>
                </a:ln>
                <a:solidFill>
                  <a:srgbClr val="FFFFFF"/>
                </a:solidFill>
                <a:effectLst/>
                <a:uLnTx/>
                <a:uFillTx/>
                <a:latin typeface="Century Gothic"/>
                <a:sym typeface="Century Gothic"/>
              </a:rPr>
              <a:t>STD-004-CPP</a:t>
            </a: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a:t>
            </a:r>
          </a:p>
          <a:p>
            <a:pPr marL="0" indent="0">
              <a:spcBef>
                <a:spcPts val="0"/>
              </a:spcBef>
              <a:buClr>
                <a:srgbClr val="FFFFFF"/>
              </a:buClr>
              <a:buSzPts val="2200"/>
              <a:buNone/>
              <a:defRPr/>
            </a:pPr>
            <a:r>
              <a:rPr lang="en-US" dirty="0"/>
              <a:t>	</a:t>
            </a:r>
            <a:r>
              <a:rPr kumimoji="0" lang="en-US" sz="1200" b="0" i="0" u="none" strike="noStrike" kern="0" cap="none" spc="0" normalizeH="0" baseline="0" noProof="0" dirty="0">
                <a:ln>
                  <a:noFill/>
                </a:ln>
                <a:solidFill>
                  <a:srgbClr val="FFFFFF"/>
                </a:solidFill>
                <a:effectLst/>
                <a:uLnTx/>
                <a:uFillTx/>
                <a:latin typeface="Century Gothic"/>
                <a:sym typeface="Century Gothic"/>
              </a:rPr>
              <a:t>STD-003-CPP   STD-005-CPP   STD-010-CPP</a:t>
            </a: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0" indent="0">
              <a:spcBef>
                <a:spcPts val="0"/>
              </a:spcBef>
              <a:buSzPts val="2200"/>
              <a:buNone/>
            </a:pPr>
            <a:r>
              <a:rPr lang="en-US" dirty="0"/>
              <a:t>	</a:t>
            </a:r>
            <a:r>
              <a:rPr lang="en-US" sz="2400" b="0" i="0" u="none" strike="noStrike" cap="none" dirty="0">
                <a:solidFill>
                  <a:schemeClr val="tx1"/>
                </a:solidFill>
                <a:latin typeface="Century Gothic"/>
                <a:sym typeface="Century Gothic"/>
              </a:rPr>
              <a:t> </a:t>
            </a:r>
            <a:r>
              <a:rPr lang="en-US" sz="1200" b="0" i="0" u="none" strike="noStrike" cap="none" dirty="0">
                <a:solidFill>
                  <a:schemeClr val="bg1"/>
                </a:solidFill>
                <a:latin typeface="Century Gothic"/>
                <a:sym typeface="Century Gothic"/>
              </a:rPr>
              <a:t>STD-001-CPP   </a:t>
            </a:r>
            <a:r>
              <a:rPr kumimoji="0" lang="en-US" sz="1200" b="0" i="0" u="none" strike="noStrike" kern="0" cap="none" spc="0" normalizeH="0" baseline="0" noProof="0" dirty="0">
                <a:ln>
                  <a:noFill/>
                </a:ln>
                <a:solidFill>
                  <a:srgbClr val="FFFFFF"/>
                </a:solidFill>
                <a:effectLst/>
                <a:uLnTx/>
                <a:uFillTx/>
                <a:latin typeface="Century Gothic"/>
                <a:sym typeface="Century Gothic"/>
              </a:rPr>
              <a:t>STD-003-CPP   STD-005-CPP   STD-006-CPP   STD-009-CPP</a:t>
            </a:r>
            <a:endParaRPr lang="en-US" sz="1200" b="0" i="0" u="none" strike="noStrike" cap="none" dirty="0">
              <a:solidFill>
                <a:schemeClr val="bg1"/>
              </a:solidFill>
              <a:latin typeface="Century Gothic"/>
              <a:sym typeface="Century Gothic"/>
            </a:endParaRPr>
          </a:p>
          <a:p>
            <a:pPr marL="0" indent="0">
              <a:spcBef>
                <a:spcPts val="0"/>
              </a:spcBef>
              <a:buSzPts val="2200"/>
              <a:buNone/>
            </a:pPr>
            <a:endParaRPr lang="en-US" sz="1200" b="0" i="0" u="none" strike="noStrike" cap="none" dirty="0">
              <a:solidFill>
                <a:schemeClr val="bg1"/>
              </a:solidFill>
              <a:latin typeface="Century Gothic"/>
              <a:sym typeface="Century Gothic"/>
            </a:endParaRPr>
          </a:p>
          <a:p>
            <a:pPr marL="342900">
              <a:spcBef>
                <a:spcPts val="0"/>
              </a:spcBef>
              <a:buSzPts val="2200"/>
            </a:pPr>
            <a:r>
              <a:rPr lang="en-US" dirty="0"/>
              <a:t>Keep it Simple</a:t>
            </a:r>
          </a:p>
          <a:p>
            <a:pPr marL="0" indent="0">
              <a:spcBef>
                <a:spcPts val="0"/>
              </a:spcBef>
              <a:buSzPts val="2200"/>
              <a:buNone/>
            </a:pPr>
            <a:r>
              <a:rPr lang="en-US" dirty="0"/>
              <a:t>	</a:t>
            </a:r>
            <a:r>
              <a:rPr lang="en-US" sz="1200" b="0" i="0" u="none" strike="noStrike" cap="none" dirty="0">
                <a:solidFill>
                  <a:schemeClr val="bg1"/>
                </a:solidFill>
                <a:latin typeface="Century Gothic"/>
                <a:sym typeface="Century Gothic"/>
              </a:rPr>
              <a:t>STD-002-CPP   </a:t>
            </a:r>
            <a:r>
              <a:rPr kumimoji="0" lang="en-US" sz="1200" b="0" i="0" u="none" strike="noStrike" kern="0" cap="none" spc="0" normalizeH="0" baseline="0" noProof="0" dirty="0">
                <a:ln>
                  <a:noFill/>
                </a:ln>
                <a:solidFill>
                  <a:srgbClr val="FFFFFF"/>
                </a:solidFill>
                <a:effectLst/>
                <a:uLnTx/>
                <a:uFillTx/>
                <a:latin typeface="Century Gothic"/>
                <a:sym typeface="Century Gothic"/>
              </a:rPr>
              <a:t>STD-009-CPP   STD-010-CPP</a:t>
            </a:r>
            <a:endParaRPr lang="en-US" sz="1200" dirty="0"/>
          </a:p>
          <a:p>
            <a:pPr marL="342900">
              <a:spcBef>
                <a:spcPts val="0"/>
              </a:spcBef>
              <a:buSzPts val="2200"/>
            </a:pPr>
            <a:r>
              <a:rPr lang="en-US" dirty="0"/>
              <a:t>Default Deny</a:t>
            </a:r>
          </a:p>
          <a:p>
            <a:pPr marL="0" indent="0">
              <a:spcBef>
                <a:spcPts val="0"/>
              </a:spcBef>
              <a:buSzPts val="2200"/>
              <a:buNone/>
            </a:pPr>
            <a:r>
              <a:rPr lang="en-US" dirty="0"/>
              <a:t>	</a:t>
            </a:r>
            <a:r>
              <a:rPr kumimoji="0" lang="en-US" sz="1300" b="0" i="0" u="none" strike="noStrike" kern="0" cap="none" spc="0" normalizeH="0" baseline="0" noProof="0" dirty="0">
                <a:ln>
                  <a:noFill/>
                </a:ln>
                <a:solidFill>
                  <a:srgbClr val="FFFFFF"/>
                </a:solidFill>
                <a:effectLst/>
                <a:uLnTx/>
                <a:uFillTx/>
                <a:latin typeface="Century Gothic"/>
                <a:sym typeface="Century Gothic"/>
              </a:rPr>
              <a:t> </a:t>
            </a:r>
            <a:r>
              <a:rPr kumimoji="0" lang="en-US" sz="1200" b="0" i="0" u="none" strike="noStrike" kern="0" cap="none" spc="0" normalizeH="0" baseline="0" noProof="0" dirty="0">
                <a:ln>
                  <a:noFill/>
                </a:ln>
                <a:solidFill>
                  <a:srgbClr val="FFFFFF"/>
                </a:solidFill>
                <a:effectLst/>
                <a:uLnTx/>
                <a:uFillTx/>
                <a:latin typeface="Century Gothic"/>
                <a:sym typeface="Century Gothic"/>
              </a:rPr>
              <a:t>STD-005-CPP</a:t>
            </a:r>
            <a:endParaRPr lang="en-US" sz="1200" dirty="0"/>
          </a:p>
          <a:p>
            <a:pPr marL="342900">
              <a:spcBef>
                <a:spcPts val="0"/>
              </a:spcBef>
              <a:buSzPts val="2200"/>
            </a:pPr>
            <a:r>
              <a:rPr lang="en-US" dirty="0"/>
              <a:t>Adhere to the Principle of Least Privilege</a:t>
            </a:r>
          </a:p>
          <a:p>
            <a:pPr marL="0" indent="0">
              <a:spcBef>
                <a:spcPts val="0"/>
              </a:spcBef>
              <a:buSzPts val="2200"/>
              <a:buNone/>
            </a:pPr>
            <a:r>
              <a:rPr lang="en-US" dirty="0"/>
              <a:t>	</a:t>
            </a:r>
            <a:r>
              <a:rPr kumimoji="0" lang="en-US" sz="1300" b="0" i="0" u="none" strike="noStrike" kern="0" cap="none" spc="0" normalizeH="0" baseline="0" noProof="0" dirty="0">
                <a:ln>
                  <a:noFill/>
                </a:ln>
                <a:solidFill>
                  <a:srgbClr val="FFFFFF"/>
                </a:solidFill>
                <a:effectLst/>
                <a:uLnTx/>
                <a:uFillTx/>
                <a:latin typeface="Century Gothic"/>
                <a:sym typeface="Century Gothic"/>
              </a:rPr>
              <a:t> </a:t>
            </a:r>
            <a:endParaRPr lang="en-US" dirty="0"/>
          </a:p>
          <a:p>
            <a:pPr marL="342900">
              <a:spcBef>
                <a:spcPts val="0"/>
              </a:spcBef>
              <a:buSzPts val="2200"/>
            </a:pPr>
            <a:r>
              <a:rPr lang="en-US" dirty="0"/>
              <a:t>Sanitize Data Sent to Other Systems</a:t>
            </a:r>
          </a:p>
          <a:p>
            <a:pPr marL="0" indent="0">
              <a:spcBef>
                <a:spcPts val="0"/>
              </a:spcBef>
              <a:buSzPts val="2200"/>
              <a:buNone/>
            </a:pPr>
            <a:r>
              <a:rPr lang="en-US" dirty="0"/>
              <a:t>	</a:t>
            </a:r>
            <a:r>
              <a:rPr kumimoji="0" lang="en-US" sz="1200" b="0" i="0" u="none" strike="noStrike" kern="0" cap="none" spc="0" normalizeH="0" baseline="0" noProof="0" dirty="0">
                <a:ln>
                  <a:noFill/>
                </a:ln>
                <a:solidFill>
                  <a:srgbClr val="FFFFFF"/>
                </a:solidFill>
                <a:effectLst/>
                <a:uLnTx/>
                <a:uFillTx/>
                <a:latin typeface="Century Gothic"/>
                <a:sym typeface="Century Gothic"/>
              </a:rPr>
              <a:t>STD-004-CPP</a:t>
            </a:r>
            <a:endParaRPr lang="en-US" sz="1200" dirty="0"/>
          </a:p>
          <a:p>
            <a:pPr marL="342900">
              <a:spcBef>
                <a:spcPts val="0"/>
              </a:spcBef>
              <a:buSzPts val="2200"/>
            </a:pPr>
            <a:r>
              <a:rPr lang="en-US" dirty="0"/>
              <a:t>Practice Defense-in-Depth</a:t>
            </a:r>
          </a:p>
          <a:p>
            <a:pPr marL="0" indent="0">
              <a:spcBef>
                <a:spcPts val="0"/>
              </a:spcBef>
              <a:buSzPts val="2200"/>
              <a:buNone/>
            </a:pPr>
            <a:r>
              <a:rPr lang="en-US" dirty="0"/>
              <a:t>	</a:t>
            </a:r>
            <a:r>
              <a:rPr kumimoji="0" lang="en-US" sz="1300" b="0" i="0" u="none" strike="noStrike" kern="0" cap="none" spc="0" normalizeH="0" baseline="0" noProof="0" dirty="0">
                <a:ln>
                  <a:noFill/>
                </a:ln>
                <a:solidFill>
                  <a:srgbClr val="FFFFFF"/>
                </a:solidFill>
                <a:effectLst/>
                <a:uLnTx/>
                <a:uFillTx/>
                <a:latin typeface="Century Gothic"/>
                <a:sym typeface="Century Gothic"/>
              </a:rPr>
              <a:t> STD-006-CPP</a:t>
            </a:r>
            <a:endParaRPr lang="en-US" dirty="0"/>
          </a:p>
          <a:p>
            <a:pPr marL="342900">
              <a:spcBef>
                <a:spcPts val="0"/>
              </a:spcBef>
              <a:buSzPts val="2200"/>
            </a:pPr>
            <a:r>
              <a:rPr lang="en-US" dirty="0"/>
              <a:t>Use Effective Quality Assurance Techniques</a:t>
            </a:r>
          </a:p>
          <a:p>
            <a:pPr marL="0" indent="0">
              <a:spcBef>
                <a:spcPts val="0"/>
              </a:spcBef>
              <a:buSzPts val="2200"/>
              <a:buNone/>
            </a:pPr>
            <a:r>
              <a:rPr lang="en-US" dirty="0"/>
              <a:t>	</a:t>
            </a:r>
            <a:r>
              <a:rPr kumimoji="0" lang="en-US" sz="1400" b="0" i="0" u="none" strike="noStrike" kern="0" cap="none" spc="0" normalizeH="0" baseline="0" noProof="0" dirty="0">
                <a:ln>
                  <a:noFill/>
                </a:ln>
                <a:solidFill>
                  <a:srgbClr val="FFFFFF"/>
                </a:solidFill>
                <a:effectLst/>
                <a:uLnTx/>
                <a:uFillTx/>
                <a:latin typeface="Century Gothic"/>
                <a:sym typeface="Century Gothic"/>
              </a:rPr>
              <a:t> </a:t>
            </a:r>
            <a:r>
              <a:rPr kumimoji="0" lang="en-US" sz="1200" b="0" i="0" u="none" strike="noStrike" kern="0" cap="none" spc="0" normalizeH="0" baseline="0" noProof="0" dirty="0">
                <a:ln>
                  <a:noFill/>
                </a:ln>
                <a:solidFill>
                  <a:srgbClr val="FFFFFF"/>
                </a:solidFill>
                <a:effectLst/>
                <a:uLnTx/>
                <a:uFillTx/>
                <a:latin typeface="Century Gothic"/>
                <a:sym typeface="Century Gothic"/>
              </a:rPr>
              <a:t>STD-005-CPP   STD-006-CPP   STD-007-CPP   STD-008-CPP</a:t>
            </a:r>
            <a:endParaRPr lang="en-US" sz="1200" b="0" i="0" u="none" strike="noStrike" cap="none" dirty="0">
              <a:solidFill>
                <a:schemeClr val="bg1"/>
              </a:solidFill>
              <a:latin typeface="Century Gothic"/>
              <a:sym typeface="Century Gothic"/>
            </a:endParaRPr>
          </a:p>
          <a:p>
            <a:pPr marL="0" indent="0">
              <a:spcBef>
                <a:spcPts val="0"/>
              </a:spcBef>
              <a:buSzPts val="2200"/>
              <a:buNone/>
            </a:pPr>
            <a:endParaRPr lang="en-US" sz="1200" dirty="0"/>
          </a:p>
          <a:p>
            <a:pPr marL="342900">
              <a:spcBef>
                <a:spcPts val="0"/>
              </a:spcBef>
              <a:buSzPts val="2200"/>
            </a:pPr>
            <a:r>
              <a:rPr lang="en-US" dirty="0"/>
              <a:t>Adopt a Secure Coding Standard</a:t>
            </a:r>
          </a:p>
          <a:p>
            <a:pPr marL="0" indent="0">
              <a:spcBef>
                <a:spcPts val="0"/>
              </a:spcBef>
              <a:buSzPts val="2200"/>
              <a:buNone/>
            </a:pPr>
            <a:r>
              <a:rPr lang="en-US" dirty="0"/>
              <a:t>	</a:t>
            </a:r>
            <a:r>
              <a:rPr lang="en-US" sz="1200" b="0" i="0" u="none" strike="noStrike" cap="none" dirty="0">
                <a:solidFill>
                  <a:schemeClr val="bg1"/>
                </a:solidFill>
                <a:latin typeface="Century Gothic"/>
                <a:sym typeface="Century Gothic"/>
              </a:rPr>
              <a:t>STD-001-CPP   STD-002-CPP   </a:t>
            </a:r>
            <a:r>
              <a:rPr kumimoji="0" lang="en-US" sz="1200" b="0" i="0" u="none" strike="noStrike" kern="0" cap="none" spc="0" normalizeH="0" baseline="0" noProof="0" dirty="0">
                <a:ln>
                  <a:noFill/>
                </a:ln>
                <a:solidFill>
                  <a:srgbClr val="FFFFFF"/>
                </a:solidFill>
                <a:effectLst/>
                <a:uLnTx/>
                <a:uFillTx/>
                <a:latin typeface="Century Gothic"/>
                <a:sym typeface="Century Gothic"/>
              </a:rPr>
              <a:t>STD-004-CPP   STD-006-CPP   STD-007-CPP   STD-008-CPP   STD-009-CPP   STD-010-CPP</a:t>
            </a:r>
            <a:endParaRPr lang="en-US" sz="1200" b="0" i="0" u="none" strike="noStrike" cap="none" dirty="0">
              <a:solidFill>
                <a:schemeClr val="bg1"/>
              </a:solidFill>
              <a:latin typeface="Century Gothic"/>
              <a:sym typeface="Century Gothic"/>
            </a:endParaRPr>
          </a:p>
          <a:p>
            <a:pPr marL="0" indent="0">
              <a:spcBef>
                <a:spcPts val="0"/>
              </a:spcBef>
              <a:buSzPts val="2200"/>
              <a:buNone/>
            </a:pPr>
            <a:endParaRPr lang="en-US" sz="1200" dirty="0"/>
          </a:p>
          <a:p>
            <a:pPr marL="0" indent="0">
              <a:spcBef>
                <a:spcPts val="0"/>
              </a:spcBef>
              <a:buSzPts val="2200"/>
              <a:buNone/>
            </a:pPr>
            <a:endParaRPr lang="en-US" sz="1200" dirty="0"/>
          </a:p>
          <a:p>
            <a:pPr marL="0" indent="0">
              <a:spcBef>
                <a:spcPts val="0"/>
              </a:spcBef>
              <a:buSzPts val="2200"/>
              <a:buNone/>
            </a:pPr>
            <a:endParaRPr lang="en-US" sz="1200" dirty="0"/>
          </a:p>
          <a:p>
            <a:pPr marL="0" indent="0">
              <a:spcBef>
                <a:spcPts val="0"/>
              </a:spcBef>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89467AC7-4111-CDCB-AB68-885FE1FA202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060"/>
    </mc:Choice>
    <mc:Fallback>
      <p:transition spd="slow" advTm="84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C1C8DE59-DDEE-A821-1843-FB071182E86B}"/>
              </a:ext>
            </a:extLst>
          </p:cNvPr>
          <p:cNvGraphicFramePr>
            <a:graphicFrameLocks noGrp="1"/>
          </p:cNvGraphicFramePr>
          <p:nvPr>
            <p:extLst>
              <p:ext uri="{D42A27DB-BD31-4B8C-83A1-F6EECF244321}">
                <p14:modId xmlns:p14="http://schemas.microsoft.com/office/powerpoint/2010/main" val="356463659"/>
              </p:ext>
            </p:extLst>
          </p:nvPr>
        </p:nvGraphicFramePr>
        <p:xfrm>
          <a:off x="1919542" y="1747830"/>
          <a:ext cx="7982202" cy="3996834"/>
        </p:xfrm>
        <a:graphic>
          <a:graphicData uri="http://schemas.openxmlformats.org/drawingml/2006/table">
            <a:tbl>
              <a:tblPr firstRow="1" bandRow="1">
                <a:tableStyleId>{802198C4-3087-4945-87E3-76CBB3509B7E}</a:tableStyleId>
              </a:tblPr>
              <a:tblGrid>
                <a:gridCol w="1330367">
                  <a:extLst>
                    <a:ext uri="{9D8B030D-6E8A-4147-A177-3AD203B41FA5}">
                      <a16:colId xmlns:a16="http://schemas.microsoft.com/office/drawing/2014/main" val="3859357419"/>
                    </a:ext>
                  </a:extLst>
                </a:gridCol>
                <a:gridCol w="1330367">
                  <a:extLst>
                    <a:ext uri="{9D8B030D-6E8A-4147-A177-3AD203B41FA5}">
                      <a16:colId xmlns:a16="http://schemas.microsoft.com/office/drawing/2014/main" val="2746089188"/>
                    </a:ext>
                  </a:extLst>
                </a:gridCol>
                <a:gridCol w="1330367">
                  <a:extLst>
                    <a:ext uri="{9D8B030D-6E8A-4147-A177-3AD203B41FA5}">
                      <a16:colId xmlns:a16="http://schemas.microsoft.com/office/drawing/2014/main" val="2019376396"/>
                    </a:ext>
                  </a:extLst>
                </a:gridCol>
                <a:gridCol w="1330367">
                  <a:extLst>
                    <a:ext uri="{9D8B030D-6E8A-4147-A177-3AD203B41FA5}">
                      <a16:colId xmlns:a16="http://schemas.microsoft.com/office/drawing/2014/main" val="3295036285"/>
                    </a:ext>
                  </a:extLst>
                </a:gridCol>
                <a:gridCol w="1330367">
                  <a:extLst>
                    <a:ext uri="{9D8B030D-6E8A-4147-A177-3AD203B41FA5}">
                      <a16:colId xmlns:a16="http://schemas.microsoft.com/office/drawing/2014/main" val="3446502344"/>
                    </a:ext>
                  </a:extLst>
                </a:gridCol>
                <a:gridCol w="1330367">
                  <a:extLst>
                    <a:ext uri="{9D8B030D-6E8A-4147-A177-3AD203B41FA5}">
                      <a16:colId xmlns:a16="http://schemas.microsoft.com/office/drawing/2014/main" val="3387851587"/>
                    </a:ext>
                  </a:extLst>
                </a:gridCol>
              </a:tblGrid>
              <a:tr h="543471">
                <a:tc>
                  <a:txBody>
                    <a:bodyPr/>
                    <a:lstStyle/>
                    <a:p>
                      <a:r>
                        <a:rPr lang="en-US" dirty="0">
                          <a:solidFill>
                            <a:schemeClr val="bg1"/>
                          </a:solidFill>
                        </a:rPr>
                        <a:t>Rule</a:t>
                      </a:r>
                    </a:p>
                  </a:txBody>
                  <a:tcPr/>
                </a:tc>
                <a:tc>
                  <a:txBody>
                    <a:bodyPr/>
                    <a:lstStyle/>
                    <a:p>
                      <a:r>
                        <a:rPr lang="en-US" dirty="0">
                          <a:solidFill>
                            <a:schemeClr val="bg1"/>
                          </a:solidFill>
                        </a:rPr>
                        <a:t>Severity</a:t>
                      </a:r>
                    </a:p>
                  </a:txBody>
                  <a:tcPr/>
                </a:tc>
                <a:tc>
                  <a:txBody>
                    <a:bodyPr/>
                    <a:lstStyle/>
                    <a:p>
                      <a:r>
                        <a:rPr lang="en-US" dirty="0">
                          <a:solidFill>
                            <a:schemeClr val="bg1"/>
                          </a:solidFill>
                        </a:rPr>
                        <a:t>Likelihood</a:t>
                      </a:r>
                    </a:p>
                  </a:txBody>
                  <a:tcPr/>
                </a:tc>
                <a:tc>
                  <a:txBody>
                    <a:bodyPr/>
                    <a:lstStyle/>
                    <a:p>
                      <a:r>
                        <a:rPr lang="en-US" dirty="0">
                          <a:solidFill>
                            <a:schemeClr val="bg1"/>
                          </a:solidFill>
                        </a:rPr>
                        <a:t>Remediation Cost</a:t>
                      </a:r>
                    </a:p>
                  </a:txBody>
                  <a:tcPr/>
                </a:tc>
                <a:tc>
                  <a:txBody>
                    <a:bodyPr/>
                    <a:lstStyle/>
                    <a:p>
                      <a:r>
                        <a:rPr lang="en-US" dirty="0">
                          <a:solidFill>
                            <a:schemeClr val="bg1"/>
                          </a:solidFill>
                        </a:rPr>
                        <a:t>Priority</a:t>
                      </a:r>
                    </a:p>
                  </a:txBody>
                  <a:tcPr/>
                </a:tc>
                <a:tc>
                  <a:txBody>
                    <a:bodyPr/>
                    <a:lstStyle/>
                    <a:p>
                      <a:r>
                        <a:rPr lang="en-US" dirty="0">
                          <a:solidFill>
                            <a:schemeClr val="bg1"/>
                          </a:solidFill>
                        </a:rPr>
                        <a:t>Level</a:t>
                      </a:r>
                    </a:p>
                  </a:txBody>
                  <a:tcPr/>
                </a:tc>
                <a:extLst>
                  <a:ext uri="{0D108BD9-81ED-4DB2-BD59-A6C34878D82A}">
                    <a16:rowId xmlns:a16="http://schemas.microsoft.com/office/drawing/2014/main" val="1237017333"/>
                  </a:ext>
                </a:extLst>
              </a:tr>
              <a:tr h="319689">
                <a:tc>
                  <a:txBody>
                    <a:bodyPr/>
                    <a:lstStyle/>
                    <a:p>
                      <a:r>
                        <a:rPr lang="en-US" sz="1050" dirty="0">
                          <a:solidFill>
                            <a:schemeClr val="bg1"/>
                          </a:solidFill>
                        </a:rPr>
                        <a:t>STD-003-CPP</a:t>
                      </a:r>
                    </a:p>
                  </a:txBody>
                  <a:tcPr/>
                </a:tc>
                <a:tc>
                  <a:txBody>
                    <a:bodyPr/>
                    <a:lstStyle/>
                    <a:p>
                      <a:r>
                        <a:rPr lang="en-US" dirty="0">
                          <a:solidFill>
                            <a:schemeClr val="bg1"/>
                          </a:solidFill>
                        </a:rPr>
                        <a:t>High</a:t>
                      </a:r>
                    </a:p>
                  </a:txBody>
                  <a:tcPr/>
                </a:tc>
                <a:tc>
                  <a:txBody>
                    <a:bodyPr/>
                    <a:lstStyle/>
                    <a:p>
                      <a:r>
                        <a:rPr lang="en-US" dirty="0">
                          <a:solidFill>
                            <a:schemeClr val="bg1"/>
                          </a:solidFill>
                        </a:rPr>
                        <a:t>Likely</a:t>
                      </a:r>
                    </a:p>
                  </a:txBody>
                  <a:tcPr/>
                </a:tc>
                <a:tc>
                  <a:txBody>
                    <a:bodyPr/>
                    <a:lstStyle/>
                    <a:p>
                      <a:r>
                        <a:rPr lang="en-US" dirty="0">
                          <a:solidFill>
                            <a:schemeClr val="bg1"/>
                          </a:solidFill>
                        </a:rPr>
                        <a:t>Medium</a:t>
                      </a:r>
                    </a:p>
                  </a:txBody>
                  <a:tcPr/>
                </a:tc>
                <a:tc>
                  <a:txBody>
                    <a:bodyPr/>
                    <a:lstStyle/>
                    <a:p>
                      <a:r>
                        <a:rPr lang="en-US" dirty="0">
                          <a:solidFill>
                            <a:schemeClr val="bg1"/>
                          </a:solidFill>
                        </a:rPr>
                        <a:t>High</a:t>
                      </a:r>
                    </a:p>
                  </a:txBody>
                  <a:tcPr/>
                </a:tc>
                <a:tc>
                  <a:txBody>
                    <a:bodyPr/>
                    <a:lstStyle/>
                    <a:p>
                      <a:r>
                        <a:rPr lang="en-US" dirty="0">
                          <a:solidFill>
                            <a:schemeClr val="bg1"/>
                          </a:solidFill>
                        </a:rPr>
                        <a:t>1</a:t>
                      </a:r>
                    </a:p>
                  </a:txBody>
                  <a:tcPr/>
                </a:tc>
                <a:extLst>
                  <a:ext uri="{0D108BD9-81ED-4DB2-BD59-A6C34878D82A}">
                    <a16:rowId xmlns:a16="http://schemas.microsoft.com/office/drawing/2014/main" val="1414124980"/>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STD-004-CPP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High</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Likely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Medium</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High</a:t>
                      </a:r>
                    </a:p>
                  </a:txBody>
                  <a:tcPr/>
                </a:tc>
                <a:tc>
                  <a:txBody>
                    <a:bodyPr/>
                    <a:lstStyle/>
                    <a:p>
                      <a:r>
                        <a:rPr lang="en-US" dirty="0">
                          <a:solidFill>
                            <a:schemeClr val="bg1"/>
                          </a:solidFill>
                        </a:rPr>
                        <a:t>1</a:t>
                      </a:r>
                    </a:p>
                  </a:txBody>
                  <a:tcPr/>
                </a:tc>
                <a:extLst>
                  <a:ext uri="{0D108BD9-81ED-4DB2-BD59-A6C34878D82A}">
                    <a16:rowId xmlns:a16="http://schemas.microsoft.com/office/drawing/2014/main" val="1253997190"/>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STD-005-CPP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High</a:t>
                      </a:r>
                    </a:p>
                  </a:txBody>
                  <a:tcPr/>
                </a:tc>
                <a:tc>
                  <a:txBody>
                    <a:bodyPr/>
                    <a:lstStyle/>
                    <a:p>
                      <a:r>
                        <a:rPr lang="en-US" dirty="0">
                          <a:solidFill>
                            <a:schemeClr val="bg1"/>
                          </a:solidFill>
                        </a:rPr>
                        <a:t>Likely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Medium</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High</a:t>
                      </a:r>
                    </a:p>
                  </a:txBody>
                  <a:tcPr/>
                </a:tc>
                <a:tc>
                  <a:txBody>
                    <a:bodyPr/>
                    <a:lstStyle/>
                    <a:p>
                      <a:r>
                        <a:rPr lang="en-US" dirty="0">
                          <a:solidFill>
                            <a:schemeClr val="bg1"/>
                          </a:solidFill>
                        </a:rPr>
                        <a:t>1</a:t>
                      </a:r>
                    </a:p>
                  </a:txBody>
                  <a:tcPr/>
                </a:tc>
                <a:extLst>
                  <a:ext uri="{0D108BD9-81ED-4DB2-BD59-A6C34878D82A}">
                    <a16:rowId xmlns:a16="http://schemas.microsoft.com/office/drawing/2014/main" val="2869817415"/>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STD-002-CPP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Medium</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Probable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Medium</a:t>
                      </a:r>
                    </a:p>
                  </a:txBody>
                  <a:tcPr/>
                </a:tc>
                <a:tc>
                  <a:txBody>
                    <a:bodyPr/>
                    <a:lstStyle/>
                    <a:p>
                      <a:r>
                        <a:rPr lang="en-US" dirty="0">
                          <a:solidFill>
                            <a:schemeClr val="bg1"/>
                          </a:solidFill>
                        </a:rPr>
                        <a:t>Medium</a:t>
                      </a:r>
                    </a:p>
                  </a:txBody>
                  <a:tcPr/>
                </a:tc>
                <a:tc>
                  <a:txBody>
                    <a:bodyPr/>
                    <a:lstStyle/>
                    <a:p>
                      <a:r>
                        <a:rPr lang="en-US" dirty="0">
                          <a:solidFill>
                            <a:schemeClr val="bg1"/>
                          </a:solidFill>
                        </a:rPr>
                        <a:t>2</a:t>
                      </a:r>
                    </a:p>
                  </a:txBody>
                  <a:tcPr/>
                </a:tc>
                <a:extLst>
                  <a:ext uri="{0D108BD9-81ED-4DB2-BD59-A6C34878D82A}">
                    <a16:rowId xmlns:a16="http://schemas.microsoft.com/office/drawing/2014/main" val="4292017121"/>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STD-010-CPP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Medium</a:t>
                      </a:r>
                    </a:p>
                  </a:txBody>
                  <a:tcPr/>
                </a:tc>
                <a:tc>
                  <a:txBody>
                    <a:bodyPr/>
                    <a:lstStyle/>
                    <a:p>
                      <a:r>
                        <a:rPr lang="en-US" dirty="0">
                          <a:solidFill>
                            <a:schemeClr val="bg1"/>
                          </a:solidFill>
                        </a:rPr>
                        <a:t>Probable</a:t>
                      </a:r>
                    </a:p>
                  </a:txBody>
                  <a:tcPr/>
                </a:tc>
                <a:tc>
                  <a:txBody>
                    <a:bodyPr/>
                    <a:lstStyle/>
                    <a:p>
                      <a:r>
                        <a:rPr lang="en-US" dirty="0">
                          <a:solidFill>
                            <a:schemeClr val="bg1"/>
                          </a:solidFill>
                        </a:rPr>
                        <a:t>Medium</a:t>
                      </a:r>
                    </a:p>
                  </a:txBody>
                  <a:tcPr/>
                </a:tc>
                <a:tc>
                  <a:txBody>
                    <a:bodyPr/>
                    <a:lstStyle/>
                    <a:p>
                      <a:r>
                        <a:rPr lang="en-US" dirty="0">
                          <a:solidFill>
                            <a:schemeClr val="bg1"/>
                          </a:solidFill>
                        </a:rPr>
                        <a:t>Medium</a:t>
                      </a:r>
                    </a:p>
                  </a:txBody>
                  <a:tcPr/>
                </a:tc>
                <a:tc>
                  <a:txBody>
                    <a:bodyPr/>
                    <a:lstStyle/>
                    <a:p>
                      <a:r>
                        <a:rPr lang="en-US" dirty="0">
                          <a:solidFill>
                            <a:schemeClr val="bg1"/>
                          </a:solidFill>
                        </a:rPr>
                        <a:t>2</a:t>
                      </a:r>
                    </a:p>
                  </a:txBody>
                  <a:tcPr/>
                </a:tc>
                <a:extLst>
                  <a:ext uri="{0D108BD9-81ED-4DB2-BD59-A6C34878D82A}">
                    <a16:rowId xmlns:a16="http://schemas.microsoft.com/office/drawing/2014/main" val="2214226577"/>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STD-001-CPP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Medium</a:t>
                      </a:r>
                    </a:p>
                  </a:txBody>
                  <a:tcPr/>
                </a:tc>
                <a:tc>
                  <a:txBody>
                    <a:bodyPr/>
                    <a:lstStyle/>
                    <a:p>
                      <a:r>
                        <a:rPr lang="en-US" dirty="0">
                          <a:solidFill>
                            <a:schemeClr val="bg1"/>
                          </a:solidFill>
                        </a:rPr>
                        <a:t>Unlikely</a:t>
                      </a:r>
                    </a:p>
                  </a:txBody>
                  <a:tcPr/>
                </a:tc>
                <a:tc>
                  <a:txBody>
                    <a:bodyPr/>
                    <a:lstStyle/>
                    <a:p>
                      <a:r>
                        <a:rPr lang="en-US" dirty="0">
                          <a:solidFill>
                            <a:schemeClr val="bg1"/>
                          </a:solidFill>
                        </a:rPr>
                        <a:t>Medium</a:t>
                      </a:r>
                    </a:p>
                  </a:txBody>
                  <a:tcPr/>
                </a:tc>
                <a:tc>
                  <a:txBody>
                    <a:bodyPr/>
                    <a:lstStyle/>
                    <a:p>
                      <a:r>
                        <a:rPr lang="en-US" dirty="0">
                          <a:solidFill>
                            <a:schemeClr val="bg1"/>
                          </a:solidFill>
                        </a:rPr>
                        <a:t>Low</a:t>
                      </a:r>
                    </a:p>
                  </a:txBody>
                  <a:tcPr/>
                </a:tc>
                <a:tc>
                  <a:txBody>
                    <a:bodyPr/>
                    <a:lstStyle/>
                    <a:p>
                      <a:r>
                        <a:rPr lang="en-US" dirty="0">
                          <a:solidFill>
                            <a:schemeClr val="bg1"/>
                          </a:solidFill>
                        </a:rPr>
                        <a:t>3</a:t>
                      </a:r>
                    </a:p>
                  </a:txBody>
                  <a:tcPr/>
                </a:tc>
                <a:extLst>
                  <a:ext uri="{0D108BD9-81ED-4DB2-BD59-A6C34878D82A}">
                    <a16:rowId xmlns:a16="http://schemas.microsoft.com/office/drawing/2014/main" val="1566980694"/>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STD-007-CPP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Low</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Probable</a:t>
                      </a:r>
                    </a:p>
                  </a:txBody>
                  <a:tcPr/>
                </a:tc>
                <a:tc>
                  <a:txBody>
                    <a:bodyPr/>
                    <a:lstStyle/>
                    <a:p>
                      <a:r>
                        <a:rPr lang="en-US" dirty="0">
                          <a:solidFill>
                            <a:schemeClr val="bg1"/>
                          </a:solidFill>
                        </a:rPr>
                        <a:t>Medium</a:t>
                      </a:r>
                    </a:p>
                  </a:txBody>
                  <a:tcPr/>
                </a:tc>
                <a:tc>
                  <a:txBody>
                    <a:bodyPr/>
                    <a:lstStyle/>
                    <a:p>
                      <a:r>
                        <a:rPr lang="en-US" dirty="0">
                          <a:solidFill>
                            <a:schemeClr val="bg1"/>
                          </a:solidFill>
                        </a:rPr>
                        <a:t>Low</a:t>
                      </a:r>
                    </a:p>
                  </a:txBody>
                  <a:tcPr/>
                </a:tc>
                <a:tc>
                  <a:txBody>
                    <a:bodyPr/>
                    <a:lstStyle/>
                    <a:p>
                      <a:r>
                        <a:rPr lang="en-US" dirty="0">
                          <a:solidFill>
                            <a:schemeClr val="bg1"/>
                          </a:solidFill>
                        </a:rPr>
                        <a:t>3</a:t>
                      </a:r>
                    </a:p>
                  </a:txBody>
                  <a:tcPr/>
                </a:tc>
                <a:extLst>
                  <a:ext uri="{0D108BD9-81ED-4DB2-BD59-A6C34878D82A}">
                    <a16:rowId xmlns:a16="http://schemas.microsoft.com/office/drawing/2014/main" val="1124542550"/>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STD-009-CPP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Low</a:t>
                      </a:r>
                    </a:p>
                  </a:txBody>
                  <a:tcPr/>
                </a:tc>
                <a:tc>
                  <a:txBody>
                    <a:bodyPr/>
                    <a:lstStyle/>
                    <a:p>
                      <a:r>
                        <a:rPr lang="en-US" dirty="0">
                          <a:solidFill>
                            <a:schemeClr val="bg1"/>
                          </a:solidFill>
                        </a:rPr>
                        <a:t>Probable</a:t>
                      </a:r>
                    </a:p>
                  </a:txBody>
                  <a:tcPr/>
                </a:tc>
                <a:tc>
                  <a:txBody>
                    <a:bodyPr/>
                    <a:lstStyle/>
                    <a:p>
                      <a:r>
                        <a:rPr lang="en-US" dirty="0">
                          <a:solidFill>
                            <a:schemeClr val="bg1"/>
                          </a:solidFill>
                        </a:rPr>
                        <a:t>Medium</a:t>
                      </a:r>
                    </a:p>
                  </a:txBody>
                  <a:tcPr/>
                </a:tc>
                <a:tc>
                  <a:txBody>
                    <a:bodyPr/>
                    <a:lstStyle/>
                    <a:p>
                      <a:r>
                        <a:rPr lang="en-US" dirty="0">
                          <a:solidFill>
                            <a:schemeClr val="bg1"/>
                          </a:solidFill>
                        </a:rPr>
                        <a:t>Low</a:t>
                      </a:r>
                    </a:p>
                  </a:txBody>
                  <a:tcPr/>
                </a:tc>
                <a:tc>
                  <a:txBody>
                    <a:bodyPr/>
                    <a:lstStyle/>
                    <a:p>
                      <a:r>
                        <a:rPr lang="en-US" dirty="0">
                          <a:solidFill>
                            <a:schemeClr val="bg1"/>
                          </a:solidFill>
                        </a:rPr>
                        <a:t>3</a:t>
                      </a:r>
                    </a:p>
                  </a:txBody>
                  <a:tcPr/>
                </a:tc>
                <a:extLst>
                  <a:ext uri="{0D108BD9-81ED-4DB2-BD59-A6C34878D82A}">
                    <a16:rowId xmlns:a16="http://schemas.microsoft.com/office/drawing/2014/main" val="849025997"/>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STD-008-CPP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Low</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txBody>
                  <a:tcPr/>
                </a:tc>
                <a:tc>
                  <a:txBody>
                    <a:bodyPr/>
                    <a:lstStyle/>
                    <a:p>
                      <a:r>
                        <a:rPr lang="en-US" dirty="0">
                          <a:solidFill>
                            <a:schemeClr val="bg1"/>
                          </a:solidFill>
                        </a:rPr>
                        <a:t>Likely</a:t>
                      </a:r>
                    </a:p>
                  </a:txBody>
                  <a:tcPr/>
                </a:tc>
                <a:tc>
                  <a:txBody>
                    <a:bodyPr/>
                    <a:lstStyle/>
                    <a:p>
                      <a:r>
                        <a:rPr lang="en-US" dirty="0">
                          <a:solidFill>
                            <a:schemeClr val="bg1"/>
                          </a:solidFill>
                        </a:rPr>
                        <a:t>Low</a:t>
                      </a:r>
                    </a:p>
                  </a:txBody>
                  <a:tcPr/>
                </a:tc>
                <a:tc>
                  <a:txBody>
                    <a:bodyPr/>
                    <a:lstStyle/>
                    <a:p>
                      <a:r>
                        <a:rPr lang="en-US" dirty="0">
                          <a:solidFill>
                            <a:schemeClr val="bg1"/>
                          </a:solidFill>
                        </a:rPr>
                        <a:t>Medium</a:t>
                      </a:r>
                    </a:p>
                  </a:txBody>
                  <a:tcPr/>
                </a:tc>
                <a:tc>
                  <a:txBody>
                    <a:bodyPr/>
                    <a:lstStyle/>
                    <a:p>
                      <a:r>
                        <a:rPr lang="en-US" dirty="0">
                          <a:solidFill>
                            <a:schemeClr val="bg1"/>
                          </a:solidFill>
                        </a:rPr>
                        <a:t>2</a:t>
                      </a:r>
                    </a:p>
                  </a:txBody>
                  <a:tcPr/>
                </a:tc>
                <a:extLst>
                  <a:ext uri="{0D108BD9-81ED-4DB2-BD59-A6C34878D82A}">
                    <a16:rowId xmlns:a16="http://schemas.microsoft.com/office/drawing/2014/main" val="723578771"/>
                  </a:ext>
                </a:extLst>
              </a:tr>
              <a:tr h="3481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solidFill>
                            <a:schemeClr val="bg1"/>
                          </a:solidFill>
                        </a:rPr>
                        <a:t>STD-006-CPP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Low</a:t>
                      </a:r>
                    </a:p>
                  </a:txBody>
                  <a:tcPr/>
                </a:tc>
                <a:tc>
                  <a:txBody>
                    <a:bodyPr/>
                    <a:lstStyle/>
                    <a:p>
                      <a:r>
                        <a:rPr lang="en-US" dirty="0">
                          <a:solidFill>
                            <a:schemeClr val="bg1"/>
                          </a:solidFill>
                        </a:rPr>
                        <a:t>Unlikely</a:t>
                      </a:r>
                    </a:p>
                  </a:txBody>
                  <a:tcPr/>
                </a:tc>
                <a:tc>
                  <a:txBody>
                    <a:bodyPr/>
                    <a:lstStyle/>
                    <a:p>
                      <a:r>
                        <a:rPr lang="en-US" dirty="0">
                          <a:solidFill>
                            <a:schemeClr val="bg1"/>
                          </a:solidFill>
                        </a:rPr>
                        <a:t>High</a:t>
                      </a:r>
                    </a:p>
                  </a:txBody>
                  <a:tcPr/>
                </a:tc>
                <a:tc>
                  <a:txBody>
                    <a:bodyPr/>
                    <a:lstStyle/>
                    <a:p>
                      <a:r>
                        <a:rPr lang="en-US" dirty="0">
                          <a:solidFill>
                            <a:schemeClr val="bg1"/>
                          </a:solidFill>
                        </a:rPr>
                        <a:t>Low</a:t>
                      </a:r>
                    </a:p>
                  </a:txBody>
                  <a:tcPr/>
                </a:tc>
                <a:tc>
                  <a:txBody>
                    <a:bodyPr/>
                    <a:lstStyle/>
                    <a:p>
                      <a:r>
                        <a:rPr lang="en-US" dirty="0">
                          <a:solidFill>
                            <a:schemeClr val="bg1"/>
                          </a:solidFill>
                        </a:rPr>
                        <a:t>3</a:t>
                      </a:r>
                    </a:p>
                  </a:txBody>
                  <a:tcPr/>
                </a:tc>
                <a:extLst>
                  <a:ext uri="{0D108BD9-81ED-4DB2-BD59-A6C34878D82A}">
                    <a16:rowId xmlns:a16="http://schemas.microsoft.com/office/drawing/2014/main" val="1710093162"/>
                  </a:ext>
                </a:extLst>
              </a:tr>
            </a:tbl>
          </a:graphicData>
        </a:graphic>
      </p:graphicFrame>
      <p:pic>
        <p:nvPicPr>
          <p:cNvPr id="8" name="Audio 7">
            <a:hlinkClick r:id="" action="ppaction://media"/>
            <a:extLst>
              <a:ext uri="{FF2B5EF4-FFF2-40B4-BE49-F238E27FC236}">
                <a16:creationId xmlns:a16="http://schemas.microsoft.com/office/drawing/2014/main" id="{C267CAB3-B645-2A6D-CC66-7B1DB4390C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76"/>
    </mc:Choice>
    <mc:Fallback>
      <p:transition spd="slow" advTm="1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1800" dirty="0"/>
              <a:t>Encryption at Rest </a:t>
            </a:r>
            <a:r>
              <a:rPr lang="en-US" sz="1600" dirty="0"/>
              <a:t>– The practice of encrypting stored data. Techniques such as database encryption   		  and file system encryption provide protection to stored data enhancing overall security.</a:t>
            </a:r>
            <a:endParaRPr lang="en-US" sz="1800" dirty="0"/>
          </a:p>
          <a:p>
            <a:pPr marL="0" lvl="0" indent="0" algn="l" rtl="0">
              <a:lnSpc>
                <a:spcPct val="90000"/>
              </a:lnSpc>
              <a:spcBef>
                <a:spcPts val="1000"/>
              </a:spcBef>
              <a:spcAft>
                <a:spcPts val="0"/>
              </a:spcAft>
              <a:buClr>
                <a:schemeClr val="lt1"/>
              </a:buClr>
              <a:buSzPts val="1600"/>
              <a:buNone/>
            </a:pPr>
            <a:r>
              <a:rPr lang="en-US" sz="1800" dirty="0"/>
              <a:t>Encryption in Flight – </a:t>
            </a:r>
            <a:r>
              <a:rPr lang="en-US" sz="1600" dirty="0"/>
              <a:t>The practice of encrypting data travelling between points. Techniques such as email 		        encryption and TLS keep data protected while being sent between points.</a:t>
            </a:r>
          </a:p>
          <a:p>
            <a:pPr marL="0" lvl="0" indent="0" algn="l" rtl="0">
              <a:lnSpc>
                <a:spcPct val="90000"/>
              </a:lnSpc>
              <a:spcBef>
                <a:spcPts val="1000"/>
              </a:spcBef>
              <a:spcAft>
                <a:spcPts val="0"/>
              </a:spcAft>
              <a:buClr>
                <a:schemeClr val="lt1"/>
              </a:buClr>
              <a:buSzPts val="1600"/>
              <a:buNone/>
            </a:pPr>
            <a:r>
              <a:rPr lang="en-US" sz="1800" dirty="0"/>
              <a:t>Encryption in Use </a:t>
            </a:r>
            <a:r>
              <a:rPr lang="en-US" sz="1600" dirty="0"/>
              <a:t>– The practice of encrypting data that is actively being used. Encryption libraries and 		     algorithms can be used to protect data while it is in use.</a:t>
            </a:r>
            <a:endParaRPr sz="16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9636BF3-BB6D-67E4-68D3-4BC1477C83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54"/>
    </mc:Choice>
    <mc:Fallback>
      <p:transition spd="slow" advTm="40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a:t>
            </a:r>
            <a:r>
              <a:rPr lang="en-US" sz="1600" dirty="0"/>
              <a:t>The practice of confirming a user’s identity. This can be accomplished using a 		             username and password. Two-factor authentication is a way to increase the level 		             of security of both the users and the system.</a:t>
            </a:r>
          </a:p>
          <a:p>
            <a:pPr marL="0" lvl="0" indent="0" algn="l" rtl="0">
              <a:lnSpc>
                <a:spcPct val="90000"/>
              </a:lnSpc>
              <a:spcBef>
                <a:spcPts val="0"/>
              </a:spcBef>
              <a:spcAft>
                <a:spcPts val="0"/>
              </a:spcAft>
              <a:buClr>
                <a:schemeClr val="lt1"/>
              </a:buClr>
              <a:buSzPts val="2400"/>
              <a:buNone/>
            </a:pPr>
            <a:endParaRPr lang="en-US" sz="1600" dirty="0"/>
          </a:p>
          <a:p>
            <a:pPr marL="0" lvl="0" indent="0" algn="l" rtl="0">
              <a:lnSpc>
                <a:spcPct val="90000"/>
              </a:lnSpc>
              <a:spcBef>
                <a:spcPts val="0"/>
              </a:spcBef>
              <a:spcAft>
                <a:spcPts val="0"/>
              </a:spcAft>
              <a:buClr>
                <a:schemeClr val="lt1"/>
              </a:buClr>
              <a:buSzPts val="2400"/>
              <a:buNone/>
            </a:pPr>
            <a:endParaRPr lang="en-US" sz="1600" dirty="0"/>
          </a:p>
          <a:p>
            <a:pPr marL="228600" lvl="0" indent="-228600" algn="l" rtl="0">
              <a:lnSpc>
                <a:spcPct val="90000"/>
              </a:lnSpc>
              <a:spcBef>
                <a:spcPts val="0"/>
              </a:spcBef>
              <a:spcAft>
                <a:spcPts val="0"/>
              </a:spcAft>
              <a:buClr>
                <a:schemeClr val="lt1"/>
              </a:buClr>
              <a:buSzPts val="2400"/>
              <a:buChar char="•"/>
            </a:pPr>
            <a:r>
              <a:rPr lang="en-US" dirty="0"/>
              <a:t>Authorization – </a:t>
            </a:r>
            <a:r>
              <a:rPr lang="en-US" sz="1600" dirty="0"/>
              <a:t>The practice of specifying the level of access and privileges a user has. Authorization 		         enforces the policies of the system based on the level of access a user possesses.</a:t>
            </a:r>
          </a:p>
          <a:p>
            <a:pPr marL="0" lvl="0" indent="0" algn="l" rtl="0">
              <a:lnSpc>
                <a:spcPct val="90000"/>
              </a:lnSpc>
              <a:spcBef>
                <a:spcPts val="0"/>
              </a:spcBef>
              <a:spcAft>
                <a:spcPts val="0"/>
              </a:spcAft>
              <a:buClr>
                <a:schemeClr val="lt1"/>
              </a:buClr>
              <a:buSzPts val="2400"/>
              <a:buNone/>
            </a:pPr>
            <a:endParaRPr lang="en-US" sz="1600" dirty="0"/>
          </a:p>
          <a:p>
            <a:pPr marL="0" lvl="0" indent="0" algn="l" rtl="0">
              <a:lnSpc>
                <a:spcPct val="90000"/>
              </a:lnSpc>
              <a:spcBef>
                <a:spcPts val="0"/>
              </a:spcBef>
              <a:spcAft>
                <a:spcPts val="0"/>
              </a:spcAft>
              <a:buClr>
                <a:schemeClr val="lt1"/>
              </a:buClr>
              <a:buSzPts val="2400"/>
              <a:buNone/>
            </a:pPr>
            <a:endParaRPr lang="en-US" sz="1600" dirty="0"/>
          </a:p>
          <a:p>
            <a:pPr marL="228600" lvl="0" indent="-228600" algn="l" rtl="0">
              <a:lnSpc>
                <a:spcPct val="90000"/>
              </a:lnSpc>
              <a:spcBef>
                <a:spcPts val="0"/>
              </a:spcBef>
              <a:spcAft>
                <a:spcPts val="0"/>
              </a:spcAft>
              <a:buClr>
                <a:schemeClr val="lt1"/>
              </a:buClr>
              <a:buSzPts val="2400"/>
              <a:buChar char="•"/>
            </a:pPr>
            <a:r>
              <a:rPr lang="en-US" dirty="0"/>
              <a:t>Accounting – </a:t>
            </a:r>
            <a:r>
              <a:rPr lang="en-US" sz="1600" dirty="0"/>
              <a:t>The practice of measuring resources the user accesses while using the system. This 		     allows for auditing after security breaches to quickly find what the attacker may have 		     accessed.</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6EFDE0C-8FAB-29B5-E653-CD5E4225A24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16"/>
    </mc:Choice>
    <mc:Fallback>
      <p:transition spd="slow" advTm="45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 Unit testing is a way to test the components of a program to verify that the program behaves as expected. There are numerous tools that can be used for unit testing. The following examples use the Google test framework.</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0DE3662-6F01-EC1A-4071-5721A191B9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20"/>
    </mc:Choice>
    <mc:Fallback>
      <p:transition spd="slow" advTm="17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5D3A-8312-8714-E995-6A0C4B627095}"/>
              </a:ext>
            </a:extLst>
          </p:cNvPr>
          <p:cNvSpPr>
            <a:spLocks noGrp="1"/>
          </p:cNvSpPr>
          <p:nvPr>
            <p:ph type="title"/>
          </p:nvPr>
        </p:nvSpPr>
        <p:spPr/>
        <p:txBody>
          <a:bodyPr/>
          <a:lstStyle/>
          <a:p>
            <a:r>
              <a:rPr lang="en-US" dirty="0" err="1"/>
              <a:t>PopBackCollectionTest</a:t>
            </a:r>
            <a:endParaRPr lang="en-US" dirty="0"/>
          </a:p>
        </p:txBody>
      </p:sp>
      <p:sp>
        <p:nvSpPr>
          <p:cNvPr id="3" name="Text Placeholder 2">
            <a:extLst>
              <a:ext uri="{FF2B5EF4-FFF2-40B4-BE49-F238E27FC236}">
                <a16:creationId xmlns:a16="http://schemas.microsoft.com/office/drawing/2014/main" id="{225293C2-B9A5-367D-C91E-03270A90B468}"/>
              </a:ext>
            </a:extLst>
          </p:cNvPr>
          <p:cNvSpPr>
            <a:spLocks noGrp="1"/>
          </p:cNvSpPr>
          <p:nvPr>
            <p:ph type="body" idx="1"/>
          </p:nvPr>
        </p:nvSpPr>
        <p:spPr/>
        <p:txBody>
          <a:bodyPr/>
          <a:lstStyle/>
          <a:p>
            <a:r>
              <a:rPr lang="en-US" dirty="0"/>
              <a:t>In this test I was verifying the </a:t>
            </a:r>
            <a:r>
              <a:rPr lang="en-US" dirty="0" err="1"/>
              <a:t>pop_back</a:t>
            </a:r>
            <a:r>
              <a:rPr lang="en-US" dirty="0"/>
              <a:t>() function, by checking the size of the collection after calling </a:t>
            </a:r>
            <a:r>
              <a:rPr lang="en-US" dirty="0" err="1"/>
              <a:t>pop_back</a:t>
            </a:r>
            <a:r>
              <a:rPr lang="en-US" dirty="0"/>
              <a:t>().</a:t>
            </a:r>
          </a:p>
        </p:txBody>
      </p:sp>
      <p:pic>
        <p:nvPicPr>
          <p:cNvPr id="5" name="Picture 4" descr="A screen shot of a computer program&#10;&#10;Description automatically generated">
            <a:extLst>
              <a:ext uri="{FF2B5EF4-FFF2-40B4-BE49-F238E27FC236}">
                <a16:creationId xmlns:a16="http://schemas.microsoft.com/office/drawing/2014/main" id="{4C03FAC4-D2DA-162D-6F1D-B35BF5A3ACB8}"/>
              </a:ext>
            </a:extLst>
          </p:cNvPr>
          <p:cNvPicPr>
            <a:picLocks noChangeAspect="1"/>
          </p:cNvPicPr>
          <p:nvPr/>
        </p:nvPicPr>
        <p:blipFill>
          <a:blip r:embed="rId4"/>
          <a:stretch>
            <a:fillRect/>
          </a:stretch>
        </p:blipFill>
        <p:spPr>
          <a:xfrm>
            <a:off x="923003" y="3148781"/>
            <a:ext cx="6053949" cy="1834530"/>
          </a:xfrm>
          <a:prstGeom prst="rect">
            <a:avLst/>
          </a:prstGeom>
        </p:spPr>
      </p:pic>
      <p:pic>
        <p:nvPicPr>
          <p:cNvPr id="7" name="Picture 6">
            <a:extLst>
              <a:ext uri="{FF2B5EF4-FFF2-40B4-BE49-F238E27FC236}">
                <a16:creationId xmlns:a16="http://schemas.microsoft.com/office/drawing/2014/main" id="{0FA2D827-5388-CFB8-9422-2EE416CE5E2E}"/>
              </a:ext>
            </a:extLst>
          </p:cNvPr>
          <p:cNvPicPr>
            <a:picLocks noChangeAspect="1"/>
          </p:cNvPicPr>
          <p:nvPr/>
        </p:nvPicPr>
        <p:blipFill>
          <a:blip r:embed="rId5"/>
          <a:stretch>
            <a:fillRect/>
          </a:stretch>
        </p:blipFill>
        <p:spPr>
          <a:xfrm>
            <a:off x="923003" y="5214501"/>
            <a:ext cx="8135939" cy="640257"/>
          </a:xfrm>
          <a:prstGeom prst="rect">
            <a:avLst/>
          </a:prstGeom>
        </p:spPr>
      </p:pic>
      <p:pic>
        <p:nvPicPr>
          <p:cNvPr id="10" name="Audio 9">
            <a:hlinkClick r:id="" action="ppaction://media"/>
            <a:extLst>
              <a:ext uri="{FF2B5EF4-FFF2-40B4-BE49-F238E27FC236}">
                <a16:creationId xmlns:a16="http://schemas.microsoft.com/office/drawing/2014/main" id="{EA6A9F0F-023E-A0E7-4784-C7449ED5FD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2803130"/>
      </p:ext>
    </p:extLst>
  </p:cSld>
  <p:clrMapOvr>
    <a:masterClrMapping/>
  </p:clrMapOvr>
  <mc:AlternateContent xmlns:mc="http://schemas.openxmlformats.org/markup-compatibility/2006">
    <mc:Choice xmlns:p14="http://schemas.microsoft.com/office/powerpoint/2010/main" Requires="p14">
      <p:transition spd="slow" p14:dur="2000" advTm="9641"/>
    </mc:Choice>
    <mc:Fallback>
      <p:transition spd="slow" advTm="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1127</TotalTime>
  <Words>1132</Words>
  <Application>Microsoft Office PowerPoint</Application>
  <PresentationFormat>Widescreen</PresentationFormat>
  <Paragraphs>174</Paragraphs>
  <Slides>16</Slides>
  <Notes>14</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PopBackCollectionTest</vt:lpstr>
      <vt:lpstr>DivideCollectionEntries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trae jones</cp:lastModifiedBy>
  <cp:revision>7</cp:revision>
  <dcterms:created xsi:type="dcterms:W3CDTF">2020-08-19T17:59:24Z</dcterms:created>
  <dcterms:modified xsi:type="dcterms:W3CDTF">2024-04-20T14:41:14Z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